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3" r:id="rId4"/>
    <p:sldId id="274" r:id="rId5"/>
    <p:sldId id="275" r:id="rId6"/>
    <p:sldId id="276" r:id="rId7"/>
    <p:sldId id="277" r:id="rId8"/>
    <p:sldId id="278" r:id="rId9"/>
    <p:sldId id="282" r:id="rId10"/>
    <p:sldId id="279" r:id="rId11"/>
    <p:sldId id="280" r:id="rId12"/>
    <p:sldId id="283" r:id="rId13"/>
    <p:sldId id="257" r:id="rId14"/>
    <p:sldId id="258" r:id="rId15"/>
    <p:sldId id="259" r:id="rId16"/>
    <p:sldId id="260" r:id="rId17"/>
    <p:sldId id="261" r:id="rId18"/>
    <p:sldId id="262" r:id="rId19"/>
    <p:sldId id="267" r:id="rId20"/>
    <p:sldId id="268" r:id="rId21"/>
    <p:sldId id="263" r:id="rId22"/>
    <p:sldId id="264" r:id="rId23"/>
    <p:sldId id="265" r:id="rId24"/>
    <p:sldId id="270" r:id="rId25"/>
    <p:sldId id="271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24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DAE886-390B-429F-B0B9-665023BD930F}" type="datetimeFigureOut">
              <a:rPr lang="en-US" smtClean="0"/>
              <a:pPr/>
              <a:t>21-Apr-18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F970BA-471A-48E1-BFD2-CCEE5C28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lia BT" pitchFamily="82" charset="0"/>
                <a:cs typeface="AL-Hotham" pitchFamily="2" charset="-78"/>
              </a:rPr>
              <a:t>Fungi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elia BT" pitchFamily="82" charset="0"/>
              <a:cs typeface="AL-Hotham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General Microbiology Course 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 104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Level 1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Image result for fun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"/>
            <a:ext cx="70866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6245352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Characteristics of Fungi (Continued)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u="sng" dirty="0" smtClean="0">
                <a:solidFill>
                  <a:schemeClr val="tx2"/>
                </a:solidFill>
              </a:rPr>
              <a:t>Dimorphic Fungi</a:t>
            </a:r>
          </a:p>
          <a:p>
            <a:pPr algn="just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b="1" dirty="0" smtClean="0"/>
              <a:t>Dimorphic fungi are those fungi that exist either in </a:t>
            </a:r>
            <a:r>
              <a:rPr lang="en-US" b="1" dirty="0" smtClean="0">
                <a:solidFill>
                  <a:srgbClr val="FF0000"/>
                </a:solidFill>
              </a:rPr>
              <a:t>yeast form </a:t>
            </a:r>
            <a:r>
              <a:rPr lang="en-US" b="1" dirty="0" smtClean="0"/>
              <a:t>or as </a:t>
            </a:r>
            <a:r>
              <a:rPr lang="en-US" b="1" dirty="0" smtClean="0">
                <a:solidFill>
                  <a:srgbClr val="FF0000"/>
                </a:solidFill>
              </a:rPr>
              <a:t>mold (</a:t>
            </a:r>
            <a:r>
              <a:rPr lang="en-US" b="1" dirty="0" err="1" smtClean="0">
                <a:solidFill>
                  <a:srgbClr val="FF0000"/>
                </a:solidFill>
              </a:rPr>
              <a:t>mycelial</a:t>
            </a:r>
            <a:r>
              <a:rPr lang="en-US" b="1" dirty="0" smtClean="0">
                <a:solidFill>
                  <a:srgbClr val="FF0000"/>
                </a:solidFill>
              </a:rPr>
              <a:t> form) </a:t>
            </a:r>
            <a:r>
              <a:rPr lang="en-US" b="1" dirty="0" smtClean="0"/>
              <a:t>depending on environmental conditions, physiological conditions of the fungus or the genetic characteristics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Many pathogenic species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Mold form produces aerial and vegetative </a:t>
            </a:r>
            <a:r>
              <a:rPr lang="en-US" sz="2000" b="1" dirty="0" err="1" smtClean="0">
                <a:solidFill>
                  <a:schemeClr val="tx1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Yeast form reproduces by budding.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Dimorphism in pathogenic fungi typically depends on temperature: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At 37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</a:rPr>
              <a:t>C:  Yeast form.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At 25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</a:rPr>
              <a:t>C:  Mold form.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Dimorphism in nonpathogenic fungi may depend on other factors:  Carbon dioxide concentration.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913813" cy="6477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LIFE CYCLE OF FUNGI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Filamentous fungi can reproduce asexually by </a:t>
            </a:r>
            <a:r>
              <a:rPr lang="en-US" sz="2400" b="1" dirty="0" smtClean="0">
                <a:solidFill>
                  <a:schemeClr val="tx1"/>
                </a:solidFill>
              </a:rPr>
              <a:t>fragmentation </a:t>
            </a:r>
            <a:r>
              <a:rPr lang="en-US" sz="2400" b="1" dirty="0" smtClean="0">
                <a:solidFill>
                  <a:schemeClr val="tx1"/>
                </a:solidFill>
              </a:rPr>
              <a:t>of their </a:t>
            </a:r>
            <a:r>
              <a:rPr lang="en-US" sz="2400" b="1" dirty="0" err="1" smtClean="0">
                <a:solidFill>
                  <a:schemeClr val="tx1"/>
                </a:solidFill>
              </a:rPr>
              <a:t>hyphae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Fungal spores</a:t>
            </a:r>
            <a:r>
              <a:rPr lang="en-US" sz="2400" b="1" dirty="0" smtClean="0">
                <a:solidFill>
                  <a:schemeClr val="tx1"/>
                </a:solidFill>
              </a:rPr>
              <a:t> are formed from aerial </a:t>
            </a:r>
            <a:r>
              <a:rPr lang="en-US" sz="2400" b="1" dirty="0" err="1" smtClean="0">
                <a:solidFill>
                  <a:schemeClr val="tx1"/>
                </a:solidFill>
              </a:rPr>
              <a:t>hyphae</a:t>
            </a:r>
            <a:r>
              <a:rPr lang="en-US" sz="2400" b="1" dirty="0" smtClean="0">
                <a:solidFill>
                  <a:schemeClr val="tx1"/>
                </a:solidFill>
              </a:rPr>
              <a:t> and are used for both sexual and asexual reproduction.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1. </a:t>
            </a:r>
            <a:r>
              <a:rPr lang="en-US" sz="2000" b="1" dirty="0" smtClean="0">
                <a:solidFill>
                  <a:srgbClr val="C00000"/>
                </a:solidFill>
              </a:rPr>
              <a:t>Asexual spores</a:t>
            </a:r>
            <a:r>
              <a:rPr lang="en-US" sz="2000" b="1" dirty="0" smtClean="0">
                <a:solidFill>
                  <a:schemeClr val="tx1"/>
                </a:solidFill>
              </a:rPr>
              <a:t>:  Formed by the aerial </a:t>
            </a:r>
            <a:r>
              <a:rPr lang="en-US" sz="2000" b="1" dirty="0" err="1" smtClean="0">
                <a:solidFill>
                  <a:schemeClr val="tx1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 of one organism.  New organisms are identical to parent.</a:t>
            </a:r>
          </a:p>
          <a:p>
            <a:pPr lvl="2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Conidiospore</a:t>
            </a:r>
            <a:r>
              <a:rPr lang="en-US" sz="2000" b="1" dirty="0" smtClean="0">
                <a:solidFill>
                  <a:schemeClr val="tx1"/>
                </a:solidFill>
              </a:rPr>
              <a:t>:  Unicellular or multicellular spore that is not enclosed in a sac.</a:t>
            </a:r>
          </a:p>
          <a:p>
            <a:pPr lvl="2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Chlamydospore</a:t>
            </a:r>
            <a:r>
              <a:rPr lang="en-US" sz="2000" b="1" dirty="0" smtClean="0">
                <a:solidFill>
                  <a:schemeClr val="tx1"/>
                </a:solidFill>
              </a:rPr>
              <a:t>:  Thick-walled spore formed within a </a:t>
            </a:r>
            <a:r>
              <a:rPr lang="en-US" sz="2000" b="1" dirty="0" err="1" smtClean="0">
                <a:solidFill>
                  <a:schemeClr val="tx1"/>
                </a:solidFill>
              </a:rPr>
              <a:t>hyphal</a:t>
            </a:r>
            <a:r>
              <a:rPr lang="en-US" sz="2000" b="1" dirty="0" smtClean="0">
                <a:solidFill>
                  <a:schemeClr val="tx1"/>
                </a:solidFill>
              </a:rPr>
              <a:t> segment.</a:t>
            </a:r>
          </a:p>
          <a:p>
            <a:pPr lvl="2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Sporangiospore</a:t>
            </a:r>
            <a:r>
              <a:rPr lang="en-US" sz="2000" b="1" dirty="0" smtClean="0">
                <a:solidFill>
                  <a:schemeClr val="tx1"/>
                </a:solidFill>
              </a:rPr>
              <a:t>:  Asexual spore formed within a sac (sporangium).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2. </a:t>
            </a:r>
            <a:r>
              <a:rPr lang="en-US" sz="2000" b="1" dirty="0" smtClean="0">
                <a:solidFill>
                  <a:srgbClr val="C00000"/>
                </a:solidFill>
              </a:rPr>
              <a:t>Sexual spores</a:t>
            </a:r>
            <a:r>
              <a:rPr lang="en-US" sz="2000" b="1" dirty="0" smtClean="0">
                <a:solidFill>
                  <a:schemeClr val="tx1"/>
                </a:solidFill>
              </a:rPr>
              <a:t>:  Formed by the fusion of nuclei from two opposite mating strains of the same species.  New organisms are different from both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990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Basidiospores</a:t>
            </a:r>
            <a:r>
              <a:rPr lang="en-US" b="1" dirty="0" smtClean="0"/>
              <a:t>:  Spores formed externally on a club shaped sexual structure or base called </a:t>
            </a:r>
            <a:r>
              <a:rPr lang="en-US" b="1" dirty="0" err="1" smtClean="0">
                <a:solidFill>
                  <a:srgbClr val="FF0000"/>
                </a:solidFill>
              </a:rPr>
              <a:t>basidium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" y="457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Ascospores</a:t>
            </a:r>
            <a:r>
              <a:rPr lang="en-US" b="1" dirty="0" smtClean="0"/>
              <a:t> enclosed in a sac-like structure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ascus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800" b="1" u="sng" dirty="0" smtClean="0"/>
              <a:t>NUTRITIONAL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ADAPTATIONS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OF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FUNGI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endParaRPr lang="en-US" sz="2400" b="1" u="sng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/>
              <a:t>Fungi </a:t>
            </a:r>
            <a:r>
              <a:rPr lang="en-US" sz="2400" b="1" dirty="0" smtClean="0">
                <a:solidFill>
                  <a:srgbClr val="FF0000"/>
                </a:solidFill>
              </a:rPr>
              <a:t>absorb</a:t>
            </a:r>
            <a:r>
              <a:rPr lang="en-US" sz="2400" b="1" dirty="0" smtClean="0"/>
              <a:t> their food, rather than </a:t>
            </a:r>
            <a:r>
              <a:rPr lang="en-US" sz="2400" b="1" dirty="0" smtClean="0">
                <a:solidFill>
                  <a:srgbClr val="FF0000"/>
                </a:solidFill>
              </a:rPr>
              <a:t>ingesting</a:t>
            </a:r>
            <a:r>
              <a:rPr lang="en-US" sz="2400" b="1" dirty="0" smtClean="0"/>
              <a:t> it.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Fungi grow better at a </a:t>
            </a:r>
            <a:r>
              <a:rPr lang="en-US" sz="2400" b="1" dirty="0" smtClean="0">
                <a:solidFill>
                  <a:srgbClr val="FF0000"/>
                </a:solidFill>
              </a:rPr>
              <a:t>pH of 5</a:t>
            </a:r>
            <a:r>
              <a:rPr lang="en-US" sz="2400" b="1" dirty="0" smtClean="0">
                <a:solidFill>
                  <a:schemeClr val="tx1"/>
                </a:solidFill>
              </a:rPr>
              <a:t>, which is too </a:t>
            </a:r>
            <a:r>
              <a:rPr lang="en-US" sz="2400" b="1" dirty="0" smtClean="0"/>
              <a:t>acidic</a:t>
            </a:r>
            <a:r>
              <a:rPr lang="en-US" sz="2400" b="1" dirty="0" smtClean="0">
                <a:solidFill>
                  <a:schemeClr val="tx1"/>
                </a:solidFill>
              </a:rPr>
              <a:t> for most bacteria.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Almost all molds are </a:t>
            </a:r>
            <a:r>
              <a:rPr lang="en-US" sz="2400" b="1" dirty="0" smtClean="0">
                <a:solidFill>
                  <a:srgbClr val="FF0000"/>
                </a:solidFill>
              </a:rPr>
              <a:t>aerobic</a:t>
            </a:r>
            <a:r>
              <a:rPr lang="en-US" sz="2400" b="1" dirty="0" smtClean="0">
                <a:solidFill>
                  <a:schemeClr val="tx1"/>
                </a:solidFill>
              </a:rPr>
              <a:t>.  Most yeasts are </a:t>
            </a:r>
            <a:r>
              <a:rPr lang="en-US" sz="2400" b="1" dirty="0" smtClean="0">
                <a:solidFill>
                  <a:srgbClr val="FF0000"/>
                </a:solidFill>
              </a:rPr>
              <a:t>facultative anaerobes</a:t>
            </a:r>
            <a:r>
              <a:rPr lang="en-US" sz="2400" b="1" dirty="0" smtClean="0"/>
              <a:t>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Fungi are </a:t>
            </a:r>
            <a:r>
              <a:rPr lang="en-US" sz="2400" b="1" dirty="0" smtClean="0">
                <a:solidFill>
                  <a:srgbClr val="FF0000"/>
                </a:solidFill>
              </a:rPr>
              <a:t>more resistant to high osmotic pressure </a:t>
            </a:r>
            <a:r>
              <a:rPr lang="en-US" sz="2400" b="1" dirty="0" smtClean="0">
                <a:solidFill>
                  <a:schemeClr val="tx1"/>
                </a:solidFill>
              </a:rPr>
              <a:t>than bacteria.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Fungi can grow on substances with very </a:t>
            </a:r>
            <a:r>
              <a:rPr lang="en-US" sz="2400" b="1" dirty="0" smtClean="0">
                <a:solidFill>
                  <a:srgbClr val="FF0000"/>
                </a:solidFill>
              </a:rPr>
              <a:t>low moisture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Fungi require </a:t>
            </a:r>
            <a:r>
              <a:rPr lang="en-US" sz="2400" b="1" dirty="0" smtClean="0">
                <a:solidFill>
                  <a:srgbClr val="FF0000"/>
                </a:solidFill>
              </a:rPr>
              <a:t>less nitrogen </a:t>
            </a:r>
            <a:r>
              <a:rPr lang="en-US" sz="2400" b="1" dirty="0" smtClean="0">
                <a:solidFill>
                  <a:schemeClr val="tx1"/>
                </a:solidFill>
              </a:rPr>
              <a:t>than bacteria to grow.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Fungi can </a:t>
            </a:r>
            <a:r>
              <a:rPr lang="en-US" sz="2400" b="1" dirty="0" smtClean="0">
                <a:solidFill>
                  <a:srgbClr val="FF0000"/>
                </a:solidFill>
              </a:rPr>
              <a:t>break down complex carbohydrates </a:t>
            </a:r>
            <a:r>
              <a:rPr lang="en-US" sz="2400" b="1" dirty="0" smtClean="0">
                <a:solidFill>
                  <a:schemeClr val="tx1"/>
                </a:solidFill>
              </a:rPr>
              <a:t>(wood, paper), that most bacteria cannot.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533400"/>
            <a:ext cx="7696200" cy="5715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en-US" sz="7400" b="1" u="sng" dirty="0" smtClean="0"/>
              <a:t>FUNGAL</a:t>
            </a:r>
            <a:r>
              <a:rPr lang="en-US" sz="7400" b="1" dirty="0" smtClean="0"/>
              <a:t> </a:t>
            </a:r>
            <a:r>
              <a:rPr lang="en-US" sz="7400" b="1" u="sng" dirty="0" smtClean="0"/>
              <a:t>DISEASES</a:t>
            </a:r>
            <a:endParaRPr lang="en-US" sz="7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6000" b="1" u="sng" dirty="0" smtClean="0">
                <a:solidFill>
                  <a:srgbClr val="002060"/>
                </a:solidFill>
              </a:rPr>
              <a:t>Mycosis</a:t>
            </a:r>
            <a:r>
              <a:rPr lang="en-US" sz="6000" b="1" u="sng" dirty="0" smtClean="0">
                <a:solidFill>
                  <a:schemeClr val="tx2"/>
                </a:solidFill>
              </a:rPr>
              <a:t>:</a:t>
            </a:r>
            <a:r>
              <a:rPr lang="en-US" sz="6000" b="1" dirty="0" smtClean="0">
                <a:solidFill>
                  <a:schemeClr val="tx2"/>
                </a:solidFill>
              </a:rPr>
              <a:t>  </a:t>
            </a:r>
          </a:p>
          <a:p>
            <a:pPr algn="just"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Any fungal disease.  Tend to be </a:t>
            </a:r>
            <a:r>
              <a:rPr lang="en-US" sz="6000" b="1" dirty="0" smtClean="0">
                <a:solidFill>
                  <a:srgbClr val="FF0000"/>
                </a:solidFill>
              </a:rPr>
              <a:t>chronic</a:t>
            </a:r>
            <a:r>
              <a:rPr lang="en-US" sz="6000" b="1" dirty="0" smtClean="0">
                <a:solidFill>
                  <a:schemeClr val="tx1"/>
                </a:solidFill>
              </a:rPr>
              <a:t> because fungi </a:t>
            </a:r>
            <a:r>
              <a:rPr lang="en-US" sz="6000" b="1" dirty="0" smtClean="0">
                <a:solidFill>
                  <a:srgbClr val="FF0000"/>
                </a:solidFill>
              </a:rPr>
              <a:t>grow slowly.  </a:t>
            </a:r>
          </a:p>
          <a:p>
            <a:pPr algn="just"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	Mycoses are classified into the following categories:</a:t>
            </a:r>
            <a:endParaRPr lang="en-US" sz="6000" b="1" u="sng" dirty="0" smtClean="0">
              <a:solidFill>
                <a:schemeClr val="tx2"/>
              </a:solidFill>
            </a:endParaRPr>
          </a:p>
          <a:p>
            <a:pPr algn="just"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I. </a:t>
            </a:r>
            <a:r>
              <a:rPr lang="en-US" sz="6000" b="1" dirty="0" smtClean="0">
                <a:solidFill>
                  <a:srgbClr val="002060"/>
                </a:solidFill>
              </a:rPr>
              <a:t>Systemic mycoses</a:t>
            </a:r>
            <a:r>
              <a:rPr lang="en-US" sz="6000" b="1" dirty="0" smtClean="0">
                <a:solidFill>
                  <a:schemeClr val="tx1"/>
                </a:solidFill>
              </a:rPr>
              <a:t>:  Fungal infections deep within the body. </a:t>
            </a:r>
            <a:r>
              <a:rPr lang="en-US" sz="6000" b="1" dirty="0" smtClean="0">
                <a:solidFill>
                  <a:srgbClr val="FF0000"/>
                </a:solidFill>
              </a:rPr>
              <a:t>Can affect a number of tissues and organs</a:t>
            </a:r>
            <a:r>
              <a:rPr lang="en-US" sz="60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6200" b="1" dirty="0" smtClean="0">
                <a:solidFill>
                  <a:schemeClr val="tx1"/>
                </a:solidFill>
              </a:rPr>
              <a:t>Usually caused by fungi that live in the soil and are inhaled.   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6200" b="1" dirty="0" smtClean="0">
                <a:solidFill>
                  <a:srgbClr val="FF0000"/>
                </a:solidFill>
              </a:rPr>
              <a:t>Not contagious</a:t>
            </a:r>
            <a:r>
              <a:rPr lang="en-US" sz="62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6200" b="1" dirty="0" smtClean="0">
                <a:solidFill>
                  <a:schemeClr val="tx1"/>
                </a:solidFill>
              </a:rPr>
              <a:t>Examples: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defRPr/>
            </a:pPr>
            <a:r>
              <a:rPr lang="en-US" sz="4900" b="1" dirty="0" err="1" smtClean="0">
                <a:solidFill>
                  <a:srgbClr val="FF0000"/>
                </a:solidFill>
              </a:rPr>
              <a:t>Histoplasmosis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 smtClean="0">
                <a:solidFill>
                  <a:schemeClr val="tx1"/>
                </a:solidFill>
              </a:rPr>
              <a:t>(</a:t>
            </a:r>
            <a:r>
              <a:rPr lang="en-US" sz="4900" b="1" i="1" dirty="0" err="1" smtClean="0">
                <a:solidFill>
                  <a:schemeClr val="tx1"/>
                </a:solidFill>
              </a:rPr>
              <a:t>Histoplasma</a:t>
            </a:r>
            <a:r>
              <a:rPr lang="en-US" sz="4900" b="1" i="1" dirty="0" smtClean="0">
                <a:solidFill>
                  <a:schemeClr val="tx1"/>
                </a:solidFill>
              </a:rPr>
              <a:t> </a:t>
            </a:r>
            <a:r>
              <a:rPr lang="en-US" sz="4900" b="1" i="1" dirty="0" err="1" smtClean="0">
                <a:solidFill>
                  <a:schemeClr val="tx1"/>
                </a:solidFill>
              </a:rPr>
              <a:t>capsulatum</a:t>
            </a:r>
            <a:r>
              <a:rPr lang="en-US" sz="4900" b="1" dirty="0" smtClean="0">
                <a:solidFill>
                  <a:schemeClr val="tx1"/>
                </a:solidFill>
              </a:rPr>
              <a:t>): Initial infection in lungs.  Later spreads through blood to most organs.</a:t>
            </a:r>
          </a:p>
          <a:p>
            <a:pPr lvl="1">
              <a:lnSpc>
                <a:spcPct val="130000"/>
              </a:lnSpc>
              <a:buClr>
                <a:srgbClr val="FFFF00"/>
              </a:buClr>
              <a:defRPr/>
            </a:pPr>
            <a:r>
              <a:rPr lang="en-US" sz="4900" b="1" dirty="0" err="1" smtClean="0">
                <a:solidFill>
                  <a:srgbClr val="FF0000"/>
                </a:solidFill>
              </a:rPr>
              <a:t>Coccidiomycosis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 smtClean="0">
                <a:solidFill>
                  <a:schemeClr val="tx1"/>
                </a:solidFill>
              </a:rPr>
              <a:t>(</a:t>
            </a:r>
            <a:r>
              <a:rPr lang="en-US" sz="4900" b="1" i="1" dirty="0" smtClean="0">
                <a:solidFill>
                  <a:schemeClr val="tx1"/>
                </a:solidFill>
              </a:rPr>
              <a:t>Coccidioides </a:t>
            </a:r>
            <a:r>
              <a:rPr lang="en-US" sz="4900" b="1" i="1" dirty="0" err="1" smtClean="0">
                <a:solidFill>
                  <a:schemeClr val="tx1"/>
                </a:solidFill>
              </a:rPr>
              <a:t>immites</a:t>
            </a:r>
            <a:r>
              <a:rPr lang="en-US" sz="4900" b="1" dirty="0" smtClean="0">
                <a:solidFill>
                  <a:schemeClr val="tx1"/>
                </a:solidFill>
              </a:rPr>
              <a:t>):  Resembles tuberculosis.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Systemic Mycosis: </a:t>
            </a:r>
            <a:r>
              <a:rPr lang="en-US" sz="2400" b="1" dirty="0" err="1" smtClean="0">
                <a:solidFill>
                  <a:srgbClr val="FF0000"/>
                </a:solidFill>
              </a:rPr>
              <a:t>Histoplasmosis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447800" y="1047750"/>
          <a:ext cx="6248400" cy="4667250"/>
        </p:xfrm>
        <a:graphic>
          <a:graphicData uri="http://schemas.openxmlformats.org/presentationml/2006/ole">
            <p:oleObj spid="_x0000_s1026" name="Photo Editor Photo" r:id="rId3" imgW="1504762" imgH="1123810" progId="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31825" y="5759450"/>
            <a:ext cx="6742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Disseminated </a:t>
            </a:r>
            <a:r>
              <a:rPr lang="en-US" b="1" i="1" dirty="0" err="1">
                <a:solidFill>
                  <a:srgbClr val="FF0000"/>
                </a:solidFill>
              </a:rPr>
              <a:t>Histoplasma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capsulatum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lung infection.</a:t>
            </a:r>
          </a:p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Source:  Microbiology Perspectives, 1999.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533400"/>
            <a:ext cx="8229600" cy="58674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800" b="1" u="sng" dirty="0" smtClean="0"/>
              <a:t>FUNGAL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DISEASES (Continued)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II. </a:t>
            </a:r>
            <a:r>
              <a:rPr lang="en-US" sz="2400" b="1" dirty="0" smtClean="0">
                <a:solidFill>
                  <a:srgbClr val="002060"/>
                </a:solidFill>
              </a:rPr>
              <a:t>Cutaneous mycoses</a:t>
            </a:r>
            <a:r>
              <a:rPr lang="en-US" sz="2400" b="1" dirty="0" smtClean="0">
                <a:solidFill>
                  <a:schemeClr val="tx1"/>
                </a:solidFill>
              </a:rPr>
              <a:t>:  Fungal infections of the skin, hair, and nails. 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Secrete </a:t>
            </a:r>
            <a:r>
              <a:rPr lang="en-US" sz="2400" b="1" dirty="0" smtClean="0">
                <a:solidFill>
                  <a:srgbClr val="FF0000"/>
                </a:solidFill>
              </a:rPr>
              <a:t>keratinase</a:t>
            </a:r>
            <a:r>
              <a:rPr lang="en-US" sz="2400" b="1" dirty="0" smtClean="0">
                <a:solidFill>
                  <a:schemeClr val="tx1"/>
                </a:solidFill>
              </a:rPr>
              <a:t>, an enzyme that degrades keratin.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Infection is transmitted by direct contact or contact with infected hair (hair salon) or cells (nail files, shower floors).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Examples: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Ringworm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i="1" dirty="0" smtClean="0">
                <a:solidFill>
                  <a:schemeClr val="tx1"/>
                </a:solidFill>
              </a:rPr>
              <a:t>Tinea capitis</a:t>
            </a:r>
            <a:r>
              <a:rPr lang="en-US" sz="2000" b="1" dirty="0" smtClean="0">
                <a:solidFill>
                  <a:schemeClr val="tx1"/>
                </a:solidFill>
              </a:rPr>
              <a:t> and </a:t>
            </a:r>
            <a:r>
              <a:rPr lang="en-US" sz="2000" b="1" i="1" dirty="0" smtClean="0">
                <a:solidFill>
                  <a:schemeClr val="tx1"/>
                </a:solidFill>
              </a:rPr>
              <a:t>T.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corporis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Athlete’s foot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</a:rPr>
              <a:t>Tinea pedis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Jock itch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i="1" dirty="0" smtClean="0">
                <a:solidFill>
                  <a:schemeClr val="tx1"/>
                </a:solidFill>
              </a:rPr>
              <a:t>Tinea cruris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Cutaneous Mycosis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85800" y="1268413"/>
          <a:ext cx="7924800" cy="4217987"/>
        </p:xfrm>
        <a:graphic>
          <a:graphicData uri="http://schemas.openxmlformats.org/presentationml/2006/ole">
            <p:oleObj spid="_x0000_s2050" name="Photo Editor Photo" r:id="rId3" imgW="2362530" imgH="1257476" progId="">
              <p:embed/>
            </p:oleObj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392238" y="5759450"/>
            <a:ext cx="5097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Ringworm skin infection:  </a:t>
            </a:r>
            <a:r>
              <a:rPr lang="en-US" b="1" i="1" dirty="0"/>
              <a:t>Tinea corporis</a:t>
            </a:r>
            <a:endParaRPr lang="en-US" b="1" dirty="0"/>
          </a:p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Source:  Microbiology Perspectives,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Cutaneous Mycosis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143000" y="984250"/>
          <a:ext cx="6705600" cy="4730750"/>
        </p:xfrm>
        <a:graphic>
          <a:graphicData uri="http://schemas.openxmlformats.org/presentationml/2006/ole">
            <p:oleObj spid="_x0000_s3074" name="Photo Editor Photo" r:id="rId3" imgW="2038095" imgH="1438095" progId="">
              <p:embed/>
            </p:oleObj>
          </a:graphicData>
        </a:graphic>
      </p:graphicFrame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273175" y="5759450"/>
            <a:ext cx="5118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FF0000"/>
                </a:solidFill>
              </a:rPr>
              <a:t>Candida albicans </a:t>
            </a:r>
            <a:r>
              <a:rPr lang="en-US" b="1" dirty="0">
                <a:solidFill>
                  <a:srgbClr val="FF0000"/>
                </a:solidFill>
              </a:rPr>
              <a:t>infection of the nails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eaLnBrk="0" hangingPunct="0"/>
            <a:r>
              <a:rPr lang="en-US" b="1" dirty="0">
                <a:solidFill>
                  <a:srgbClr val="FFFF00"/>
                </a:solidFill>
              </a:rPr>
              <a:t>Source:  Microbiology Perspectives, 1999.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eetFun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5669280" cy="483515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962400" y="5486400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Athlete's foot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838200"/>
            <a:ext cx="8458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- Fungi are more closely related to animals than      </a:t>
            </a:r>
            <a:r>
              <a:rPr lang="ar-IQ" sz="2200" b="1" dirty="0" smtClean="0"/>
              <a:t>           </a:t>
            </a:r>
            <a:r>
              <a:rPr lang="en-US" sz="2200" b="1" dirty="0" smtClean="0"/>
              <a:t> </a:t>
            </a:r>
            <a:r>
              <a:rPr lang="ar-IQ" sz="2200" b="1" dirty="0" smtClean="0"/>
              <a:t> </a:t>
            </a:r>
            <a:r>
              <a:rPr lang="en-US" sz="2200" b="1" dirty="0" smtClean="0"/>
              <a:t>plants</a:t>
            </a:r>
          </a:p>
          <a:p>
            <a:pPr>
              <a:buFontTx/>
              <a:buChar char="-"/>
            </a:pPr>
            <a:r>
              <a:rPr lang="en-US" sz="2200" b="1" dirty="0" smtClean="0"/>
              <a:t> Fungi are heterotrophic: </a:t>
            </a:r>
          </a:p>
          <a:p>
            <a:r>
              <a:rPr lang="en-US" sz="28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they use complex organic compounds as sources of energy </a:t>
            </a:r>
            <a:r>
              <a:rPr lang="ar-IQ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and carbon, not photosynthesis</a:t>
            </a:r>
            <a:endParaRPr lang="ar-IQ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200" b="1" dirty="0" smtClean="0"/>
              <a:t>Fungi multiply either asexually, sexually, or both</a:t>
            </a:r>
          </a:p>
          <a:p>
            <a:pPr algn="just">
              <a:buFontTx/>
              <a:buChar char="-"/>
            </a:pPr>
            <a:r>
              <a:rPr lang="en-US" sz="2200" b="1" dirty="0" smtClean="0"/>
              <a:t>Fungi interact with other organisms by either </a:t>
            </a:r>
            <a:r>
              <a:rPr lang="ar-IQ" sz="2200" b="1" dirty="0" smtClean="0"/>
              <a:t>                  </a:t>
            </a:r>
            <a:r>
              <a:rPr lang="en-US" sz="2200" b="1" dirty="0" smtClean="0"/>
              <a:t>forming beneficial or mutualistic associations </a:t>
            </a:r>
            <a:r>
              <a:rPr lang="ar-IQ" sz="2200" b="1" dirty="0" smtClean="0"/>
              <a:t>                  </a:t>
            </a:r>
            <a:r>
              <a:rPr lang="en-US" sz="2200" b="1" dirty="0" smtClean="0"/>
              <a:t>(mycorrhizae and lichens ) or by causing serious </a:t>
            </a:r>
            <a:r>
              <a:rPr lang="ar-IQ" sz="2200" b="1" dirty="0" smtClean="0"/>
              <a:t>             </a:t>
            </a:r>
            <a:r>
              <a:rPr lang="en-US" sz="2200" b="1" dirty="0" smtClean="0"/>
              <a:t>infections.</a:t>
            </a:r>
          </a:p>
          <a:p>
            <a:pPr algn="just">
              <a:buFontTx/>
              <a:buChar char="-"/>
            </a:pPr>
            <a:r>
              <a:rPr lang="en-US" sz="2200" b="1" dirty="0" smtClean="0"/>
              <a:t> </a:t>
            </a:r>
            <a:r>
              <a:rPr lang="en-US" sz="2400" b="1" dirty="0" smtClean="0"/>
              <a:t>mycorrhiza</a:t>
            </a:r>
            <a:r>
              <a:rPr lang="en-US" sz="2400" dirty="0" smtClean="0"/>
              <a:t>: a symbiotic association between a fungus and the roots of a vascular plant</a:t>
            </a:r>
          </a:p>
          <a:p>
            <a:pPr algn="just">
              <a:buFontTx/>
              <a:buChar char="-"/>
            </a:pPr>
            <a:r>
              <a:rPr lang="en-US" sz="2400" b="1" dirty="0" smtClean="0"/>
              <a:t> lichen</a:t>
            </a:r>
            <a:r>
              <a:rPr lang="en-US" sz="2400" dirty="0" smtClean="0"/>
              <a:t>: any of many symbiotic organisms, being associations of fungi and algae; often found as white or yellow patches on old walls, etc.</a:t>
            </a:r>
            <a:endParaRPr lang="en-US" sz="2200" b="1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533400" y="228600"/>
            <a:ext cx="482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Characteristics of Fungi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2/2e/Athlete%27s_fo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4297680" cy="322326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191000" y="5334000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Athlete's foot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457200"/>
            <a:ext cx="8229600" cy="58674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800" b="1" u="sng" dirty="0" smtClean="0"/>
              <a:t>FUNGAL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DISEASES (Continued)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III.  </a:t>
            </a:r>
            <a:r>
              <a:rPr lang="en-US" sz="2400" b="1" dirty="0" smtClean="0">
                <a:solidFill>
                  <a:srgbClr val="7030A0"/>
                </a:solidFill>
              </a:rPr>
              <a:t>Subcutaneous mycoses</a:t>
            </a:r>
            <a:r>
              <a:rPr lang="en-US" sz="2400" b="1" dirty="0" smtClean="0">
                <a:solidFill>
                  <a:schemeClr val="tx1"/>
                </a:solidFill>
              </a:rPr>
              <a:t>:  Fungal infections beneath the skin. 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Caused by saprophytic fungi that live in soil or on vegetation. 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Infection occurs by implantation of spores or </a:t>
            </a:r>
            <a:r>
              <a:rPr lang="en-US" sz="2400" b="1" dirty="0" err="1" smtClean="0">
                <a:solidFill>
                  <a:schemeClr val="tx1"/>
                </a:solidFill>
              </a:rPr>
              <a:t>mycelial</a:t>
            </a:r>
            <a:r>
              <a:rPr lang="en-US" sz="2400" b="1" dirty="0" smtClean="0">
                <a:solidFill>
                  <a:schemeClr val="tx1"/>
                </a:solidFill>
              </a:rPr>
              <a:t> fragments into a skin wound.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Can spread to lymph vessels.   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IV.  </a:t>
            </a:r>
            <a:r>
              <a:rPr lang="en-US" sz="2400" b="1" dirty="0" smtClean="0">
                <a:solidFill>
                  <a:srgbClr val="7030A0"/>
                </a:solidFill>
              </a:rPr>
              <a:t>Superficial mycoses</a:t>
            </a:r>
            <a:r>
              <a:rPr lang="en-US" sz="2400" b="1" dirty="0" smtClean="0">
                <a:solidFill>
                  <a:schemeClr val="tx1"/>
                </a:solidFill>
              </a:rPr>
              <a:t>:  Infections of hair shafts and superficial epidermal cells.  Prevalent in tropical climates.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2800" b="1" u="sng" dirty="0" smtClean="0"/>
              <a:t>FUNGAL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DISEASES (Continued)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</a:rPr>
              <a:t>Opportunistic mycoses</a:t>
            </a:r>
            <a:r>
              <a:rPr lang="en-US" sz="2400" b="1" dirty="0" smtClean="0">
                <a:solidFill>
                  <a:schemeClr val="tx1"/>
                </a:solidFill>
              </a:rPr>
              <a:t>:  Caused by organisms that are generally harmless unless individual has weakened defenses: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AIDS and cancer patients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Individuals treated with broad spectrum antibiotics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Very old or very young individuals (newborns).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Examples: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Aspergillosis</a:t>
            </a:r>
            <a:r>
              <a:rPr lang="en-US" sz="2000" b="1" dirty="0" smtClean="0">
                <a:solidFill>
                  <a:schemeClr val="tx1"/>
                </a:solidFill>
              </a:rPr>
              <a:t>:  Inhalation of </a:t>
            </a:r>
            <a:r>
              <a:rPr lang="en-US" sz="2000" b="1" i="1" dirty="0" smtClean="0">
                <a:solidFill>
                  <a:schemeClr val="tx1"/>
                </a:solidFill>
              </a:rPr>
              <a:t>Aspergillus</a:t>
            </a:r>
            <a:r>
              <a:rPr lang="en-US" sz="2000" b="1" dirty="0" smtClean="0">
                <a:solidFill>
                  <a:schemeClr val="tx1"/>
                </a:solidFill>
              </a:rPr>
              <a:t> spores.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Yeast Infections or </a:t>
            </a:r>
            <a:r>
              <a:rPr lang="en-US" sz="2000" b="1" dirty="0" err="1" smtClean="0">
                <a:solidFill>
                  <a:srgbClr val="FF0000"/>
                </a:solidFill>
              </a:rPr>
              <a:t>Candidiasis</a:t>
            </a:r>
            <a:r>
              <a:rPr lang="en-US" sz="2000" b="1" dirty="0" smtClean="0">
                <a:solidFill>
                  <a:srgbClr val="FFFF00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  Caused mainly by </a:t>
            </a:r>
            <a:r>
              <a:rPr lang="en-US" sz="2000" b="1" i="1" dirty="0" smtClean="0">
                <a:solidFill>
                  <a:schemeClr val="tx1"/>
                </a:solidFill>
              </a:rPr>
              <a:t>Candida albicans</a:t>
            </a:r>
            <a:r>
              <a:rPr lang="en-US" sz="2000" b="1" dirty="0" smtClean="0">
                <a:solidFill>
                  <a:schemeClr val="tx1"/>
                </a:solidFill>
              </a:rPr>
              <a:t>.  Part of normal mouth, esophagus, and vaginal flora.</a:t>
            </a:r>
            <a:r>
              <a:rPr lang="en-US" sz="1800" b="1" dirty="0" smtClean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8787" y="228600"/>
            <a:ext cx="8685213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ECONOMIC IMPORTANCE OF FUNGI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25-50% of harvested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fruits and vegetables are damaged by fungi.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Fungal infections of plants are commonly called rots, rusts, blights, wilts, and smuts.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i="1" dirty="0" err="1" smtClean="0">
                <a:solidFill>
                  <a:srgbClr val="7030A0"/>
                </a:solidFill>
              </a:rPr>
              <a:t>Phytophthora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infestans</a:t>
            </a:r>
            <a:r>
              <a:rPr lang="en-US" sz="2000" b="1" dirty="0" smtClean="0">
                <a:solidFill>
                  <a:srgbClr val="7030A0"/>
                </a:solidFill>
              </a:rPr>
              <a:t>:  </a:t>
            </a:r>
            <a:r>
              <a:rPr lang="en-US" sz="2000" b="1" dirty="0" smtClean="0">
                <a:solidFill>
                  <a:schemeClr val="tx1"/>
                </a:solidFill>
              </a:rPr>
              <a:t>Caused great potato famine in mid-1800s.  Over 1 million people died from starvation in Ireland.  Many immigrated to the U.S.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 Beneficial fungi: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smtClean="0"/>
              <a:t>Fungi have several positive economic effects, such as consuming biodegradable waste, improving soil, acting as symbiotic organisms for various crops, generating antibiotics and other medicines, and being a food source</a:t>
            </a:r>
            <a:endParaRPr lang="en-US" sz="2000" dirty="0" smtClean="0"/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7620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Fungi used as food:</a:t>
            </a:r>
          </a:p>
          <a:p>
            <a:r>
              <a:rPr lang="en-US" b="1" dirty="0" smtClean="0"/>
              <a:t>Mushrooms and morels:-</a:t>
            </a:r>
            <a:r>
              <a:rPr lang="en-US" dirty="0" smtClean="0"/>
              <a:t> These are edible fungi used as delicious vegetables all over the world.</a:t>
            </a:r>
          </a:p>
          <a:p>
            <a:r>
              <a:rPr lang="en-US" b="1" dirty="0" smtClean="0"/>
              <a:t>Yeast:-</a:t>
            </a:r>
            <a:r>
              <a:rPr lang="en-US" dirty="0" smtClean="0"/>
              <a:t> It mainly consists of carbohydrates, proteins and fats. Yeast food is a rich source of vitamins such a </a:t>
            </a:r>
            <a:r>
              <a:rPr lang="en-US" b="1" dirty="0" smtClean="0"/>
              <a:t>thiamin, riboflavin, nicotinic acid, </a:t>
            </a:r>
            <a:r>
              <a:rPr lang="en-US" b="1" dirty="0" err="1" smtClean="0"/>
              <a:t>pantothenic</a:t>
            </a:r>
            <a:r>
              <a:rPr lang="en-US" b="1" dirty="0" smtClean="0"/>
              <a:t> acid, biotin, </a:t>
            </a:r>
            <a:r>
              <a:rPr lang="en-US" b="1" dirty="0" err="1" smtClean="0"/>
              <a:t>pyridoxin</a:t>
            </a:r>
            <a:r>
              <a:rPr lang="en-US" b="1" dirty="0" smtClean="0"/>
              <a:t> and amino benzoic acid.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28600" y="28956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Fungi used in food processing: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Fungi such as species of </a:t>
            </a:r>
            <a:r>
              <a:rPr lang="en-US" i="1" dirty="0" smtClean="0"/>
              <a:t>Aspergillus </a:t>
            </a:r>
            <a:r>
              <a:rPr lang="en-US" dirty="0" smtClean="0"/>
              <a:t>and </a:t>
            </a:r>
            <a:r>
              <a:rPr lang="en-US" i="1" dirty="0" err="1" smtClean="0"/>
              <a:t>Penicillium</a:t>
            </a:r>
            <a:r>
              <a:rPr lang="en-US" i="1" dirty="0" smtClean="0"/>
              <a:t> </a:t>
            </a:r>
            <a:r>
              <a:rPr lang="en-US" dirty="0" smtClean="0"/>
              <a:t>are employed in the processing of certain food products, baking and cheese industry.</a:t>
            </a:r>
          </a:p>
          <a:p>
            <a:r>
              <a:rPr lang="en-US" b="1" dirty="0" smtClean="0"/>
              <a:t>Bread Making:</a:t>
            </a:r>
            <a:endParaRPr lang="en-US" dirty="0" smtClean="0"/>
          </a:p>
          <a:p>
            <a:r>
              <a:rPr lang="en-US" i="1" dirty="0" smtClean="0"/>
              <a:t>Saccharomyces </a:t>
            </a:r>
            <a:r>
              <a:rPr lang="en-US" i="1" dirty="0" err="1" smtClean="0"/>
              <a:t>cerevisiae</a:t>
            </a:r>
            <a:r>
              <a:rPr lang="en-US" dirty="0" smtClean="0"/>
              <a:t> is used in bread making.</a:t>
            </a:r>
          </a:p>
          <a:p>
            <a:r>
              <a:rPr lang="en-US" i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685801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Fungi in medicine:</a:t>
            </a:r>
          </a:p>
          <a:p>
            <a:endParaRPr lang="en-US" dirty="0" smtClean="0"/>
          </a:p>
          <a:p>
            <a:r>
              <a:rPr lang="en-US" dirty="0" smtClean="0"/>
              <a:t>Fungi were extensively used for their supposed curative properties.</a:t>
            </a:r>
          </a:p>
          <a:p>
            <a:endParaRPr lang="en-US" dirty="0" smtClean="0"/>
          </a:p>
          <a:p>
            <a:pPr marL="342900" indent="-342900">
              <a:buAutoNum type="alphaLcParenBoth"/>
            </a:pPr>
            <a:r>
              <a:rPr lang="en-US" b="1" dirty="0" smtClean="0"/>
              <a:t>Antibiotics: </a:t>
            </a:r>
          </a:p>
          <a:p>
            <a:pPr marL="342900" indent="-342900"/>
            <a:r>
              <a:rPr lang="en-US" dirty="0" smtClean="0"/>
              <a:t>             </a:t>
            </a:r>
            <a:r>
              <a:rPr lang="en-US" dirty="0" err="1" smtClean="0"/>
              <a:t>Notatin</a:t>
            </a:r>
            <a:r>
              <a:rPr lang="en-US" dirty="0" smtClean="0"/>
              <a:t>                     </a:t>
            </a:r>
            <a:r>
              <a:rPr lang="en-US" b="1" i="1" dirty="0" err="1" smtClean="0">
                <a:solidFill>
                  <a:srgbClr val="FF0000"/>
                </a:solidFill>
              </a:rPr>
              <a:t>Penicillium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notatum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/>
            <a:r>
              <a:rPr lang="en-US" dirty="0" smtClean="0"/>
              <a:t>             Penicillin                 </a:t>
            </a:r>
            <a:r>
              <a:rPr lang="en-US" b="1" i="1" dirty="0" err="1" smtClean="0">
                <a:solidFill>
                  <a:srgbClr val="FF0000"/>
                </a:solidFill>
              </a:rPr>
              <a:t>Penicillium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chrysogenum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 smtClean="0"/>
          </a:p>
          <a:p>
            <a:r>
              <a:rPr lang="en-US" b="1" dirty="0" smtClean="0"/>
              <a:t>(b)Steroids:</a:t>
            </a:r>
            <a:r>
              <a:rPr lang="en-US" dirty="0" smtClean="0"/>
              <a:t> Except Myxomycetes wide variety of fungi synthesized steroids.</a:t>
            </a:r>
          </a:p>
          <a:p>
            <a:endParaRPr lang="en-US" dirty="0" smtClean="0"/>
          </a:p>
          <a:p>
            <a:r>
              <a:rPr lang="en-US" b="1" dirty="0" smtClean="0"/>
              <a:t>(c)Vitamins: </a:t>
            </a:r>
            <a:r>
              <a:rPr lang="en-US" dirty="0" smtClean="0"/>
              <a:t> These include thiamin, Riboflavin, </a:t>
            </a:r>
            <a:r>
              <a:rPr lang="en-US" dirty="0" err="1" smtClean="0"/>
              <a:t>Pantothenic</a:t>
            </a:r>
            <a:r>
              <a:rPr lang="en-US" dirty="0" smtClean="0"/>
              <a:t> acid, </a:t>
            </a:r>
            <a:r>
              <a:rPr lang="en-US" dirty="0" err="1" smtClean="0"/>
              <a:t>Pyridoxin</a:t>
            </a:r>
            <a:r>
              <a:rPr lang="en-US" dirty="0" smtClean="0"/>
              <a:t>, Biotin, </a:t>
            </a:r>
            <a:r>
              <a:rPr lang="en-US" dirty="0" err="1" smtClean="0"/>
              <a:t>Choline</a:t>
            </a:r>
            <a:r>
              <a:rPr lang="en-US" dirty="0" smtClean="0"/>
              <a:t> </a:t>
            </a:r>
            <a:r>
              <a:rPr lang="en-US" dirty="0" err="1" smtClean="0"/>
              <a:t>Ergosterol</a:t>
            </a:r>
            <a:r>
              <a:rPr lang="en-US" dirty="0" smtClean="0"/>
              <a:t> and Vitamin B and D.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 smtClean="0"/>
              <a:t>d)</a:t>
            </a:r>
            <a:r>
              <a:rPr lang="en-US" dirty="0" smtClean="0"/>
              <a:t>Therapeutic uses of – Extracts of </a:t>
            </a:r>
            <a:r>
              <a:rPr lang="en-US" b="1" i="1" dirty="0" smtClean="0">
                <a:solidFill>
                  <a:srgbClr val="FF0000"/>
                </a:solidFill>
              </a:rPr>
              <a:t>Saccharomyces </a:t>
            </a:r>
            <a:r>
              <a:rPr lang="en-US" b="1" i="1" dirty="0" err="1" smtClean="0">
                <a:solidFill>
                  <a:srgbClr val="FF0000"/>
                </a:solidFill>
              </a:rPr>
              <a:t>cerevisiae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Aspergillus </a:t>
            </a:r>
            <a:r>
              <a:rPr lang="en-US" b="1" i="1" dirty="0" err="1" smtClean="0">
                <a:solidFill>
                  <a:srgbClr val="FF0000"/>
                </a:solidFill>
              </a:rPr>
              <a:t>niger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proved specific in extreme cases of malignancy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12844"/>
            <a:ext cx="86868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Other examples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Candida oleophila</a:t>
            </a:r>
            <a:r>
              <a:rPr lang="en-US" sz="2000" b="1" dirty="0" smtClean="0"/>
              <a:t>:  Prevents fungal growth on harvested fruits.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/>
              <a:t>Genetically engineered yeast strains are used to make proteins (Hepatitis B vaccine).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2000" b="1" dirty="0" smtClean="0"/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i="1" dirty="0" err="1" smtClean="0">
                <a:solidFill>
                  <a:srgbClr val="C00000"/>
                </a:solidFill>
              </a:rPr>
              <a:t>Taxomyces</a:t>
            </a:r>
            <a:r>
              <a:rPr lang="en-US" sz="2000" b="1" dirty="0" smtClean="0"/>
              <a:t>:  Produces anticancer drug </a:t>
            </a:r>
            <a:r>
              <a:rPr lang="en-US" sz="2000" b="1" dirty="0" err="1" smtClean="0"/>
              <a:t>taxol</a:t>
            </a:r>
            <a:r>
              <a:rPr lang="en-US" sz="2000" b="1" dirty="0" smtClean="0"/>
              <a:t>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endParaRPr lang="en-US" sz="2000" b="1" dirty="0" smtClean="0"/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/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Trichoderma</a:t>
            </a:r>
            <a:r>
              <a:rPr lang="en-US" sz="2000" b="1" dirty="0" smtClean="0"/>
              <a:t>: Produces cellulose.  Used to make fruit juice.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"/>
            <a:ext cx="8763000" cy="670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FF00"/>
              </a:buClr>
              <a:buNone/>
              <a:defRPr/>
            </a:pPr>
            <a:r>
              <a:rPr lang="en-US" sz="2600" b="1" dirty="0" smtClean="0"/>
              <a:t> </a:t>
            </a:r>
            <a:r>
              <a:rPr lang="en-US" sz="2600" b="1" u="sng" dirty="0" smtClean="0"/>
              <a:t>FUNGI (Mycology)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 Diverse group of heterotrophs.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Many are ecologically important saprophytes (consume dead and decaying matter)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Others are parasites.   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Most are multicellular, but yeasts are</a:t>
            </a:r>
            <a:r>
              <a:rPr lang="ar-IQ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unicellular.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 Most are aerobes or facultative anaerobes.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 Cell walls are made up of </a:t>
            </a:r>
            <a:r>
              <a:rPr lang="en-US" sz="2200" b="1" dirty="0" smtClean="0">
                <a:solidFill>
                  <a:srgbClr val="FF0000"/>
                </a:solidFill>
              </a:rPr>
              <a:t>chitin</a:t>
            </a:r>
            <a:r>
              <a:rPr lang="en-US" sz="2200" b="1" dirty="0" smtClean="0">
                <a:solidFill>
                  <a:schemeClr val="tx1"/>
                </a:solidFill>
              </a:rPr>
              <a:t> (polysaccharide).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 Over 100,000 fungal species identified.  Only about 100 </a:t>
            </a:r>
            <a:r>
              <a:rPr lang="ar-IQ" sz="2200" b="1" dirty="0" smtClean="0">
                <a:solidFill>
                  <a:schemeClr val="tx1"/>
                </a:solidFill>
              </a:rPr>
              <a:t>       </a:t>
            </a:r>
            <a:r>
              <a:rPr lang="en-US" sz="2200" b="1" dirty="0" smtClean="0">
                <a:solidFill>
                  <a:schemeClr val="tx1"/>
                </a:solidFill>
              </a:rPr>
              <a:t>are human or animal pathogens.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Most human fungal infections are nosocomial and/or occur in immunocompromised individuals (opportunistic infections).</a:t>
            </a:r>
          </a:p>
          <a:p>
            <a:pPr>
              <a:lnSpc>
                <a:spcPct val="11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 Fungal diseases in plants cause over 1 billion </a:t>
            </a:r>
            <a:r>
              <a:rPr lang="ar-IQ" sz="2200" b="1" dirty="0" smtClean="0">
                <a:solidFill>
                  <a:schemeClr val="tx1"/>
                </a:solidFill>
              </a:rPr>
              <a:t>                          </a:t>
            </a:r>
            <a:r>
              <a:rPr lang="en-US" sz="2200" b="1" dirty="0" smtClean="0">
                <a:solidFill>
                  <a:schemeClr val="tx1"/>
                </a:solidFill>
              </a:rPr>
              <a:t>dollars/year in losses.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18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8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ستطيل 1"/>
          <p:cNvSpPr>
            <a:spLocks noChangeArrowheads="1"/>
          </p:cNvSpPr>
          <p:nvPr/>
        </p:nvSpPr>
        <p:spPr bwMode="auto">
          <a:xfrm>
            <a:off x="3886200" y="762000"/>
            <a:ext cx="1390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Fungi </a:t>
            </a:r>
            <a:endParaRPr lang="en-US" sz="2800" dirty="0"/>
          </a:p>
        </p:txBody>
      </p:sp>
      <p:sp>
        <p:nvSpPr>
          <p:cNvPr id="3" name="قوس كبير أيمن 2"/>
          <p:cNvSpPr/>
          <p:nvPr/>
        </p:nvSpPr>
        <p:spPr bwMode="auto">
          <a:xfrm rot="16200000">
            <a:off x="4343400" y="-1752600"/>
            <a:ext cx="381000" cy="6477000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4" name="مستطيل 3"/>
          <p:cNvSpPr>
            <a:spLocks noChangeArrowheads="1"/>
          </p:cNvSpPr>
          <p:nvPr/>
        </p:nvSpPr>
        <p:spPr bwMode="auto">
          <a:xfrm>
            <a:off x="381000" y="1752600"/>
            <a:ext cx="2089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Unicellular </a:t>
            </a:r>
            <a:endParaRPr lang="en-US" sz="2400" dirty="0"/>
          </a:p>
        </p:txBody>
      </p:sp>
      <p:sp>
        <p:nvSpPr>
          <p:cNvPr id="10245" name="مستطيل 4"/>
          <p:cNvSpPr>
            <a:spLocks noChangeArrowheads="1"/>
          </p:cNvSpPr>
          <p:nvPr/>
        </p:nvSpPr>
        <p:spPr bwMode="auto">
          <a:xfrm>
            <a:off x="3505200" y="1828800"/>
            <a:ext cx="2462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Multicellular  </a:t>
            </a:r>
            <a:endParaRPr lang="en-US" sz="2400" dirty="0"/>
          </a:p>
        </p:txBody>
      </p:sp>
      <p:sp>
        <p:nvSpPr>
          <p:cNvPr id="10247" name="مستطيل 7"/>
          <p:cNvSpPr>
            <a:spLocks noChangeArrowheads="1"/>
          </p:cNvSpPr>
          <p:nvPr/>
        </p:nvSpPr>
        <p:spPr bwMode="auto">
          <a:xfrm>
            <a:off x="6858000" y="1828800"/>
            <a:ext cx="1901483" cy="4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</a:pPr>
            <a:r>
              <a:rPr lang="en-US" sz="2400" b="1" dirty="0"/>
              <a:t>Dimorphic</a:t>
            </a:r>
          </a:p>
        </p:txBody>
      </p:sp>
      <p:sp>
        <p:nvSpPr>
          <p:cNvPr id="10248" name="مستطيل 8"/>
          <p:cNvSpPr>
            <a:spLocks noChangeArrowheads="1"/>
          </p:cNvSpPr>
          <p:nvPr/>
        </p:nvSpPr>
        <p:spPr bwMode="auto">
          <a:xfrm>
            <a:off x="762000" y="2514600"/>
            <a:ext cx="1040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Yeasts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249" name="مستطيل 9"/>
          <p:cNvSpPr>
            <a:spLocks noChangeArrowheads="1"/>
          </p:cNvSpPr>
          <p:nvPr/>
        </p:nvSpPr>
        <p:spPr bwMode="auto">
          <a:xfrm>
            <a:off x="3124200" y="2438400"/>
            <a:ext cx="3384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Molds and Fleshy Fungi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250" name="مستطيل 10"/>
          <p:cNvSpPr>
            <a:spLocks noChangeArrowheads="1"/>
          </p:cNvSpPr>
          <p:nvPr/>
        </p:nvSpPr>
        <p:spPr bwMode="auto">
          <a:xfrm>
            <a:off x="7391400" y="2438400"/>
            <a:ext cx="89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Both 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rot="5400000">
            <a:off x="4420394" y="1751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3100" b="1" u="sng" dirty="0" smtClean="0"/>
              <a:t>Characteristics</a:t>
            </a:r>
            <a:r>
              <a:rPr lang="en-US" sz="3100" b="1" dirty="0" smtClean="0"/>
              <a:t> </a:t>
            </a:r>
            <a:r>
              <a:rPr lang="en-US" sz="3100" b="1" u="sng" dirty="0" smtClean="0"/>
              <a:t>of</a:t>
            </a:r>
            <a:r>
              <a:rPr lang="en-US" sz="3100" b="1" dirty="0" smtClean="0"/>
              <a:t> </a:t>
            </a:r>
            <a:r>
              <a:rPr lang="en-US" sz="3100" b="1" u="sng" dirty="0" smtClean="0"/>
              <a:t>Fungi </a:t>
            </a:r>
            <a:endParaRPr lang="en-US" sz="31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1. Yeasts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Unicellular fungi, nonfilamentous, typically oval or spherical cells.  Reproduce by </a:t>
            </a:r>
            <a:r>
              <a:rPr lang="en-US" sz="2400" b="1" dirty="0" smtClean="0">
                <a:solidFill>
                  <a:srgbClr val="FF0000"/>
                </a:solidFill>
              </a:rPr>
              <a:t>mitosis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/>
              <a:t>Fission yeasts:  </a:t>
            </a:r>
            <a:r>
              <a:rPr lang="en-US" sz="2000" b="1" dirty="0" smtClean="0">
                <a:solidFill>
                  <a:schemeClr val="tx1"/>
                </a:solidFill>
              </a:rPr>
              <a:t>Divide evenly to produce two new cells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Schizosaccharomyces</a:t>
            </a:r>
            <a:r>
              <a:rPr lang="en-US" sz="2000" b="1" dirty="0" smtClean="0">
                <a:solidFill>
                  <a:srgbClr val="C00000"/>
                </a:solidFill>
              </a:rPr>
              <a:t>).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/>
              <a:t>Budding yeasts:  </a:t>
            </a:r>
            <a:r>
              <a:rPr lang="en-US" sz="2000" b="1" dirty="0" smtClean="0">
                <a:solidFill>
                  <a:schemeClr val="tx1"/>
                </a:solidFill>
              </a:rPr>
              <a:t>Divide unevenly by budding </a:t>
            </a:r>
            <a:r>
              <a:rPr lang="ar-IQ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Saccharomyces</a:t>
            </a:r>
            <a:r>
              <a:rPr lang="en-US" sz="2000" b="1" i="1" dirty="0" smtClean="0">
                <a:solidFill>
                  <a:schemeClr val="tx1"/>
                </a:solidFill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Budding yeasts can form </a:t>
            </a:r>
            <a:r>
              <a:rPr lang="en-US" sz="2000" b="1" dirty="0" err="1" smtClean="0">
                <a:solidFill>
                  <a:schemeClr val="tx2"/>
                </a:solidFill>
              </a:rPr>
              <a:t>pseudohypha</a:t>
            </a:r>
            <a:r>
              <a:rPr lang="en-US" sz="2000" b="1" dirty="0" smtClean="0">
                <a:solidFill>
                  <a:schemeClr val="tx1"/>
                </a:solidFill>
              </a:rPr>
              <a:t>, a short chain of undetached cells.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i="1" dirty="0" smtClean="0">
                <a:solidFill>
                  <a:srgbClr val="C00000"/>
                </a:solidFill>
              </a:rPr>
              <a:t>Candida albicans </a:t>
            </a:r>
            <a:r>
              <a:rPr lang="en-US" sz="2000" b="1" dirty="0" smtClean="0">
                <a:solidFill>
                  <a:schemeClr val="tx1"/>
                </a:solidFill>
              </a:rPr>
              <a:t>invade tissues through </a:t>
            </a:r>
            <a:r>
              <a:rPr lang="en-US" sz="2000" b="1" dirty="0" err="1" smtClean="0">
                <a:solidFill>
                  <a:schemeClr val="tx1"/>
                </a:solidFill>
              </a:rPr>
              <a:t>pseudohyphae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Yeasts are </a:t>
            </a:r>
            <a:r>
              <a:rPr lang="en-US" sz="2400" b="1" dirty="0" smtClean="0">
                <a:solidFill>
                  <a:srgbClr val="C00000"/>
                </a:solidFill>
              </a:rPr>
              <a:t>facultative anaerobes</a:t>
            </a:r>
            <a:r>
              <a:rPr lang="en-US" sz="2400" b="1" dirty="0" smtClean="0">
                <a:solidFill>
                  <a:schemeClr val="tx1"/>
                </a:solidFill>
              </a:rPr>
              <a:t>, which allows them to grow in a variety of environments.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When oxygen is available, they carry out aerobic respiration.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When oxygen is not available, they ferment carbohydrates to produce ethanol and carbon dioxide.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3813" cy="6477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Characteristics of Fungi (Continued)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400" b="1" u="sng" dirty="0" smtClean="0">
                <a:solidFill>
                  <a:schemeClr val="tx2"/>
                </a:solidFill>
              </a:rPr>
              <a:t>2. Molds and Fleshy Fungi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Multicellular, filamentous fungi.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Identified by </a:t>
            </a:r>
            <a:r>
              <a:rPr lang="en-US" sz="2200" b="1" dirty="0" smtClean="0">
                <a:solidFill>
                  <a:srgbClr val="FF0000"/>
                </a:solidFill>
              </a:rPr>
              <a:t>physical appearance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rgbClr val="FF0000"/>
                </a:solidFill>
              </a:rPr>
              <a:t>colony characteristics</a:t>
            </a:r>
            <a:r>
              <a:rPr lang="en-US" sz="2200" b="1" dirty="0" smtClean="0">
                <a:solidFill>
                  <a:schemeClr val="tx1"/>
                </a:solidFill>
              </a:rPr>
              <a:t>, and </a:t>
            </a:r>
            <a:r>
              <a:rPr lang="en-US" sz="2200" b="1" dirty="0" smtClean="0">
                <a:solidFill>
                  <a:srgbClr val="FF0000"/>
                </a:solidFill>
              </a:rPr>
              <a:t>reproductive spores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err="1" smtClean="0">
                <a:solidFill>
                  <a:schemeClr val="tx2"/>
                </a:solidFill>
              </a:rPr>
              <a:t>Thallus</a:t>
            </a:r>
            <a:r>
              <a:rPr lang="en-US" sz="2000" b="1" dirty="0" smtClean="0">
                <a:solidFill>
                  <a:schemeClr val="tx1"/>
                </a:solidFill>
              </a:rPr>
              <a:t>:  Body of a mold or fleshy fungus.  Consists of many </a:t>
            </a:r>
            <a:r>
              <a:rPr lang="en-US" sz="2000" b="1" dirty="0" err="1" smtClean="0">
                <a:solidFill>
                  <a:schemeClr val="tx1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b="1" dirty="0" err="1" smtClean="0">
                <a:solidFill>
                  <a:schemeClr val="tx2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 (Sing: </a:t>
            </a:r>
            <a:r>
              <a:rPr lang="en-US" sz="2000" b="1" dirty="0" err="1" smtClean="0">
                <a:solidFill>
                  <a:schemeClr val="tx1"/>
                </a:solidFill>
              </a:rPr>
              <a:t>Hypha</a:t>
            </a:r>
            <a:r>
              <a:rPr lang="en-US" sz="2000" b="1" dirty="0" smtClean="0">
                <a:solidFill>
                  <a:schemeClr val="tx1"/>
                </a:solidFill>
              </a:rPr>
              <a:t>):  Long filaments of cells joined together.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Septate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hyphae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  Cells are divided by cross-walls (septa).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Coenocytic</a:t>
            </a:r>
            <a:r>
              <a:rPr lang="en-US" sz="2000" b="1" dirty="0" smtClean="0">
                <a:solidFill>
                  <a:srgbClr val="C00000"/>
                </a:solidFill>
              </a:rPr>
              <a:t> (</a:t>
            </a:r>
            <a:r>
              <a:rPr lang="en-US" sz="2000" b="1" dirty="0" err="1" smtClean="0">
                <a:solidFill>
                  <a:srgbClr val="C00000"/>
                </a:solidFill>
              </a:rPr>
              <a:t>Aseptate</a:t>
            </a:r>
            <a:r>
              <a:rPr lang="en-US" sz="2000" b="1" dirty="0" smtClean="0">
                <a:solidFill>
                  <a:srgbClr val="C00000"/>
                </a:solidFill>
              </a:rPr>
              <a:t>) </a:t>
            </a:r>
            <a:r>
              <a:rPr lang="en-US" sz="2000" b="1" dirty="0" err="1" smtClean="0">
                <a:solidFill>
                  <a:srgbClr val="C00000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:  Long, continuous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that are not divided by septa.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ar-IQ" sz="2000" b="1" dirty="0" smtClean="0"/>
              <a:t>-     </a:t>
            </a:r>
            <a:r>
              <a:rPr lang="en-US" sz="2000" b="1" dirty="0" err="1" smtClean="0">
                <a:solidFill>
                  <a:schemeClr val="tx1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 grow by elongating at the tips.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ar-IQ" sz="2000" b="1" dirty="0" smtClean="0">
                <a:solidFill>
                  <a:schemeClr val="tx1"/>
                </a:solidFill>
              </a:rPr>
              <a:t>-     </a:t>
            </a:r>
            <a:r>
              <a:rPr lang="en-US" sz="2000" b="1" dirty="0" smtClean="0">
                <a:solidFill>
                  <a:schemeClr val="tx1"/>
                </a:solidFill>
              </a:rPr>
              <a:t>Each part of a </a:t>
            </a:r>
            <a:r>
              <a:rPr lang="en-US" sz="2000" b="1" dirty="0" err="1" smtClean="0">
                <a:solidFill>
                  <a:schemeClr val="tx1"/>
                </a:solidFill>
              </a:rPr>
              <a:t>hypha</a:t>
            </a:r>
            <a:r>
              <a:rPr lang="en-US" sz="2000" b="1" dirty="0" smtClean="0">
                <a:solidFill>
                  <a:schemeClr val="tx1"/>
                </a:solidFill>
              </a:rPr>
              <a:t> is capable of growth.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Vegetative </a:t>
            </a:r>
            <a:r>
              <a:rPr lang="en-US" sz="2000" b="1" dirty="0" err="1" smtClean="0">
                <a:solidFill>
                  <a:srgbClr val="C00000"/>
                </a:solidFill>
              </a:rPr>
              <a:t>Hypha</a:t>
            </a:r>
            <a:r>
              <a:rPr lang="en-US" sz="2000" b="1" dirty="0" smtClean="0">
                <a:solidFill>
                  <a:schemeClr val="tx1"/>
                </a:solidFill>
              </a:rPr>
              <a:t>:  Portion that obtains nutrients.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Reproductive or Aerial </a:t>
            </a:r>
            <a:r>
              <a:rPr lang="en-US" sz="2000" b="1" dirty="0" err="1" smtClean="0">
                <a:solidFill>
                  <a:srgbClr val="C00000"/>
                </a:solidFill>
              </a:rPr>
              <a:t>Hypha</a:t>
            </a:r>
            <a:r>
              <a:rPr lang="en-US" sz="2000" b="1" dirty="0" smtClean="0">
                <a:solidFill>
                  <a:schemeClr val="tx1"/>
                </a:solidFill>
              </a:rPr>
              <a:t>:  Portion connected with reproduction.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Mycelium</a:t>
            </a:r>
            <a:r>
              <a:rPr lang="en-US" sz="2000" b="1" dirty="0" smtClean="0">
                <a:solidFill>
                  <a:schemeClr val="tx1"/>
                </a:solidFill>
              </a:rPr>
              <a:t>:  Large, visible, filamentous mass made up of many </a:t>
            </a:r>
            <a:r>
              <a:rPr lang="en-US" sz="2000" b="1" dirty="0" err="1" smtClean="0">
                <a:solidFill>
                  <a:schemeClr val="tx1"/>
                </a:solidFill>
              </a:rPr>
              <a:t>hyphae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85344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Characteristics of Fungal </a:t>
            </a:r>
            <a:r>
              <a:rPr lang="en-US" sz="2800" b="1" dirty="0" err="1" smtClean="0">
                <a:solidFill>
                  <a:srgbClr val="C00000"/>
                </a:solidFill>
              </a:rPr>
              <a:t>Hyphae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Septate</a:t>
            </a:r>
            <a:r>
              <a:rPr lang="en-US" sz="2800" b="1" dirty="0" smtClean="0">
                <a:solidFill>
                  <a:srgbClr val="C00000"/>
                </a:solidFill>
              </a:rPr>
              <a:t> versus </a:t>
            </a:r>
            <a:r>
              <a:rPr lang="en-US" sz="2800" b="1" dirty="0" err="1" smtClean="0">
                <a:solidFill>
                  <a:srgbClr val="C00000"/>
                </a:solidFill>
              </a:rPr>
              <a:t>Coenocytic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13315" name="Picture 3" descr="F:\MEDIA\1043\12_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4675"/>
            <a:ext cx="86868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458200" cy="1143000"/>
          </a:xfrm>
          <a:noFill/>
          <a:ln w="12700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Mycelium: Large, Visible Mass of </a:t>
            </a:r>
            <a:r>
              <a:rPr lang="en-US" sz="2800" b="1" dirty="0" err="1" smtClean="0">
                <a:solidFill>
                  <a:srgbClr val="C00000"/>
                </a:solidFill>
              </a:rPr>
              <a:t>Hyphae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14339" name="Picture 4" descr="F:\MEDIA\CH17\17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371600"/>
            <a:ext cx="5741987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KrKpUdTXj0s/Tj8IOerX7eI/AAAAAAAAAHY/0E48pwJVUjQ/s1600/Untitle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4247918" cy="2019300"/>
          </a:xfrm>
          <a:prstGeom prst="rect">
            <a:avLst/>
          </a:prstGeom>
          <a:noFill/>
        </p:spPr>
      </p:pic>
      <p:pic>
        <p:nvPicPr>
          <p:cNvPr id="21508" name="Picture 4" descr="https://o.quizlet.com/i/-eYO0XH2iEn3JISoC4-3kg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95550" cy="399288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762000" y="304800"/>
            <a:ext cx="767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Vegetative  and Reproductive or Aerial </a:t>
            </a:r>
            <a:r>
              <a:rPr lang="en-US" sz="2400" b="1" dirty="0" err="1" smtClean="0">
                <a:solidFill>
                  <a:srgbClr val="C00000"/>
                </a:solidFill>
              </a:rPr>
              <a:t>Hypha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4359</TotalTime>
  <Words>1145</Words>
  <Application>Microsoft Office PowerPoint</Application>
  <PresentationFormat>عرض على الشاشة (3:4)‏</PresentationFormat>
  <Paragraphs>167</Paragraphs>
  <Slides>26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8" baseType="lpstr">
      <vt:lpstr>مشربية</vt:lpstr>
      <vt:lpstr>Photo Editor Photo</vt:lpstr>
      <vt:lpstr>Fungi </vt:lpstr>
      <vt:lpstr>الشريحة 2</vt:lpstr>
      <vt:lpstr>الشريحة 3</vt:lpstr>
      <vt:lpstr>الشريحة 4</vt:lpstr>
      <vt:lpstr>الشريحة 5</vt:lpstr>
      <vt:lpstr>الشريحة 6</vt:lpstr>
      <vt:lpstr>Characteristics of Fungal Hyphae: Septate versus Coenocytic</vt:lpstr>
      <vt:lpstr>Mycelium: Large, Visible Mass of Hyphae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Systemic Mycosis: Histoplasmosis</vt:lpstr>
      <vt:lpstr>الشريحة 16</vt:lpstr>
      <vt:lpstr>Cutaneous Mycosis</vt:lpstr>
      <vt:lpstr>Cutaneous Mycosis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 Majid N Humoud</dc:creator>
  <cp:lastModifiedBy>Dr. Majid N Humoud</cp:lastModifiedBy>
  <cp:revision>14</cp:revision>
  <dcterms:created xsi:type="dcterms:W3CDTF">2017-04-22T06:56:41Z</dcterms:created>
  <dcterms:modified xsi:type="dcterms:W3CDTF">2018-04-22T17:00:35Z</dcterms:modified>
</cp:coreProperties>
</file>